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47" r:id="rId2"/>
    <p:sldId id="433" r:id="rId3"/>
    <p:sldId id="458" r:id="rId4"/>
    <p:sldId id="430" r:id="rId5"/>
    <p:sldId id="452" r:id="rId6"/>
    <p:sldId id="460" r:id="rId7"/>
    <p:sldId id="461" r:id="rId8"/>
    <p:sldId id="454" r:id="rId9"/>
    <p:sldId id="456" r:id="rId10"/>
    <p:sldId id="455" r:id="rId11"/>
    <p:sldId id="466" r:id="rId12"/>
    <p:sldId id="465" r:id="rId13"/>
    <p:sldId id="462" r:id="rId14"/>
    <p:sldId id="372" r:id="rId15"/>
    <p:sldId id="435" r:id="rId16"/>
    <p:sldId id="395" r:id="rId17"/>
    <p:sldId id="468" r:id="rId18"/>
    <p:sldId id="469" r:id="rId19"/>
    <p:sldId id="470" r:id="rId20"/>
    <p:sldId id="443" r:id="rId21"/>
    <p:sldId id="464" r:id="rId22"/>
    <p:sldId id="471" r:id="rId23"/>
    <p:sldId id="370" r:id="rId24"/>
    <p:sldId id="408" r:id="rId25"/>
    <p:sldId id="409" r:id="rId26"/>
    <p:sldId id="405" r:id="rId27"/>
    <p:sldId id="406" r:id="rId28"/>
    <p:sldId id="410" r:id="rId29"/>
    <p:sldId id="467" r:id="rId3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0"/>
    <p:restoredTop sz="86407"/>
  </p:normalViewPr>
  <p:slideViewPr>
    <p:cSldViewPr snapToGrid="0" snapToObjects="1">
      <p:cViewPr>
        <p:scale>
          <a:sx n="140" d="100"/>
          <a:sy n="140" d="100"/>
        </p:scale>
        <p:origin x="9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12/26/20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12/26/20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course is mostly computational.</a:t>
            </a:r>
          </a:p>
          <a:p>
            <a:r>
              <a:rPr lang="en-US" dirty="0"/>
              <a:t>However, some theory is helpful in terms of interpreting system behavior.</a:t>
            </a:r>
          </a:p>
          <a:p>
            <a:r>
              <a:rPr lang="en-US" dirty="0"/>
              <a:t>This theory comes from dynamical systems.</a:t>
            </a:r>
          </a:p>
          <a:p>
            <a:r>
              <a:rPr lang="en-US" dirty="0"/>
              <a:t>I expect that 90% of what I present is review. The key idea is to understand the kinds of behaviors you may encounter when you simulate reaction networks.</a:t>
            </a:r>
          </a:p>
          <a:p>
            <a:r>
              <a:rPr lang="en-US" dirty="0"/>
              <a:t>The focus is on deterministic models, but I provide a brief discussion of stochastic models so that you have awareness of what they are and when they are useful.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1539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257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though there are 2 species, this is really a one dimensional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9063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sufficient to consider just S1?</a:t>
            </a:r>
          </a:p>
          <a:p>
            <a:r>
              <a:rPr lang="en-US" dirty="0"/>
              <a:t>Why is this system 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336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Can we be anywhere in the 1-d phase plane? No, only those points specified by the differential equation.</a:t>
            </a:r>
          </a:p>
          <a:p>
            <a:pPr marL="228600" indent="-228600">
              <a:buAutoNum type="arabicPeriod"/>
            </a:pPr>
            <a:r>
              <a:rPr lang="en-US" dirty="0"/>
              <a:t>What happens as we move from the fixed point in this example?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52765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dimension of this system?</a:t>
            </a:r>
          </a:p>
          <a:p>
            <a:r>
              <a:rPr lang="en-US" dirty="0"/>
              <a:t>Why is there an n-2 term in the equation for S_{n-1}?</a:t>
            </a:r>
          </a:p>
          <a:p>
            <a:r>
              <a:rPr lang="en-US" dirty="0"/>
              <a:t>Is the network still linear if the reactions are reversible?</a:t>
            </a:r>
          </a:p>
          <a:p>
            <a:r>
              <a:rPr lang="en-US" dirty="0"/>
              <a:t>Under what conditions can we, in general, expect that a network will be a linear system using mass action kinetics?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18425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system stable?</a:t>
            </a:r>
          </a:p>
          <a:p>
            <a:r>
              <a:rPr lang="en-US" dirty="0"/>
              <a:t>Boundary conditions mean that </a:t>
            </a:r>
            <a:r>
              <a:rPr lang="en-US" dirty="0" err="1"/>
              <a:t>linearizaiton</a:t>
            </a:r>
            <a:r>
              <a:rPr lang="en-US" dirty="0"/>
              <a:t> of nonlinear system won’t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32433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Why is this model nonlinear?</a:t>
            </a:r>
          </a:p>
          <a:p>
            <a:r>
              <a:rPr lang="en-US" dirty="0"/>
              <a:t>2. Almost all species in a reaction network contain a degradation term. Why biologically? What are the implications if they don’t?</a:t>
            </a:r>
          </a:p>
          <a:p>
            <a:r>
              <a:rPr lang="en-US" dirty="0"/>
              <a:t>Is this a linear system?</a:t>
            </a:r>
          </a:p>
          <a:p>
            <a:r>
              <a:rPr lang="en-US" dirty="0"/>
              <a:t>3. If </a:t>
            </a:r>
            <a:r>
              <a:rPr lang="en-US" dirty="0" err="1"/>
              <a:t>I_ext</a:t>
            </a:r>
            <a:r>
              <a:rPr lang="en-US" dirty="0"/>
              <a:t> is constant, what are the state variables?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3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Changing the external concentration of the inducer changes the fixed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53727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J1_k1 appears in only one reaction but it has a major impact of the presence of oscillations. Understanding this requires a dynamical systems analysis to see the type of fixed points and how they change with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866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88372" y="6264274"/>
            <a:ext cx="537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2020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65366" y="6324600"/>
            <a:ext cx="51183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6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11" Type="http://schemas.openxmlformats.org/officeDocument/2006/relationships/image" Target="../media/image62.png"/><Relationship Id="rId5" Type="http://schemas.openxmlformats.org/officeDocument/2006/relationships/image" Target="../media/image90.png"/><Relationship Id="rId10" Type="http://schemas.openxmlformats.org/officeDocument/2006/relationships/image" Target="../media/image61.png"/><Relationship Id="rId4" Type="http://schemas.openxmlformats.org/officeDocument/2006/relationships/image" Target="../media/image89.pn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9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2.jpeg"/><Relationship Id="rId10" Type="http://schemas.openxmlformats.org/officeDocument/2006/relationships/image" Target="../media/image16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2: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Reaction Networks as </a:t>
            </a:r>
            <a:br>
              <a:rPr lang="en-US" altLang="en-US" sz="3200" b="1" u="sng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Dynamical Systems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8FD0-BA6A-CD4C-A95C-29EF6BC5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Differential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D6709-E622-B849-85B5-A45FE7ABEA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/>
              <p:nvPr/>
            </p:nvSpPr>
            <p:spPr>
              <a:xfrm>
                <a:off x="802257" y="1203385"/>
                <a:ext cx="350858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203385"/>
                <a:ext cx="3508589" cy="347403"/>
              </a:xfrm>
              <a:prstGeom prst="rect">
                <a:avLst/>
              </a:prstGeom>
              <a:blipFill>
                <a:blip r:embed="rId2"/>
                <a:stretch>
                  <a:fillRect l="-722" r="-18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/>
              <p:nvPr/>
            </p:nvSpPr>
            <p:spPr>
              <a:xfrm>
                <a:off x="5116224" y="1170796"/>
                <a:ext cx="842475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224" y="1170796"/>
                <a:ext cx="842475" cy="584327"/>
              </a:xfrm>
              <a:prstGeom prst="rect">
                <a:avLst/>
              </a:prstGeom>
              <a:blipFill>
                <a:blip r:embed="rId3"/>
                <a:stretch>
                  <a:fillRect l="-2985" t="-2128" r="-5970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/>
              <p:nvPr/>
            </p:nvSpPr>
            <p:spPr>
              <a:xfrm>
                <a:off x="802257" y="1821613"/>
                <a:ext cx="4592219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matrix of constants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821613"/>
                <a:ext cx="4592219" cy="481094"/>
              </a:xfrm>
              <a:prstGeom prst="rect">
                <a:avLst/>
              </a:prstGeom>
              <a:blipFill>
                <a:blip r:embed="rId4"/>
                <a:stretch>
                  <a:fillRect l="-2210" t="-5128" r="-248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961856D-21D4-7448-9DE0-D3D9C3C0A6B8}"/>
              </a:ext>
            </a:extLst>
          </p:cNvPr>
          <p:cNvGrpSpPr/>
          <p:nvPr/>
        </p:nvGrpSpPr>
        <p:grpSpPr>
          <a:xfrm>
            <a:off x="783469" y="3814619"/>
            <a:ext cx="1699404" cy="670490"/>
            <a:chOff x="783469" y="3814619"/>
            <a:chExt cx="1699404" cy="6704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/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3636" r="-10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2BF562-0E17-C546-B1A3-06454D34127C}"/>
              </a:ext>
            </a:extLst>
          </p:cNvPr>
          <p:cNvGrpSpPr/>
          <p:nvPr/>
        </p:nvGrpSpPr>
        <p:grpSpPr>
          <a:xfrm>
            <a:off x="3183108" y="3727395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63636" r="-27272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A1B3C-6E4D-C342-823D-328EE67CA8AA}"/>
              </a:ext>
            </a:extLst>
          </p:cNvPr>
          <p:cNvGrpSpPr/>
          <p:nvPr/>
        </p:nvGrpSpPr>
        <p:grpSpPr>
          <a:xfrm rot="16200000">
            <a:off x="2817646" y="3943656"/>
            <a:ext cx="91440" cy="396240"/>
            <a:chOff x="1840450" y="3030721"/>
            <a:chExt cx="91440" cy="3962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35CF56-9260-1740-87D3-855290AD39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66C173-F7AA-4140-A480-B84A9CB5C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011F7B-42C2-A645-A5E9-F9BD5D58BD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B26F060-B745-5A4C-ACB9-B2761F7E5DB0}"/>
              </a:ext>
            </a:extLst>
          </p:cNvPr>
          <p:cNvSpPr txBox="1"/>
          <p:nvPr/>
        </p:nvSpPr>
        <p:spPr>
          <a:xfrm>
            <a:off x="802257" y="3221542"/>
            <a:ext cx="5997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Example of formulating a linear system.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2AB275-8A6B-BF45-8314-63E22CFC4A42}"/>
                  </a:ext>
                </a:extLst>
              </p:cNvPr>
              <p:cNvSpPr txBox="1"/>
              <p:nvPr/>
            </p:nvSpPr>
            <p:spPr>
              <a:xfrm>
                <a:off x="749720" y="4872227"/>
                <a:ext cx="3478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concentration of species </a:t>
                </a:r>
                <a:r>
                  <a:rPr lang="en-US" i="1" dirty="0" err="1"/>
                  <a:t>i</a:t>
                </a:r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2AB275-8A6B-BF45-8314-63E22CFC4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20" y="4872227"/>
                <a:ext cx="3478773" cy="276999"/>
              </a:xfrm>
              <a:prstGeom prst="rect">
                <a:avLst/>
              </a:prstGeom>
              <a:blipFill>
                <a:blip r:embed="rId9"/>
                <a:stretch>
                  <a:fillRect l="-1818" t="-26087" r="-290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4277A1C3-F327-B142-B976-C519BB6B13E8}"/>
              </a:ext>
            </a:extLst>
          </p:cNvPr>
          <p:cNvGrpSpPr/>
          <p:nvPr/>
        </p:nvGrpSpPr>
        <p:grpSpPr>
          <a:xfrm>
            <a:off x="4855451" y="4784083"/>
            <a:ext cx="3831349" cy="1254746"/>
            <a:chOff x="1517195" y="5182579"/>
            <a:chExt cx="3831349" cy="125474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02597EF-D185-3F44-AE37-2A898811CA3B}"/>
                </a:ext>
              </a:extLst>
            </p:cNvPr>
            <p:cNvGrpSpPr/>
            <p:nvPr/>
          </p:nvGrpSpPr>
          <p:grpSpPr>
            <a:xfrm>
              <a:off x="1517195" y="5186231"/>
              <a:ext cx="3831349" cy="1209407"/>
              <a:chOff x="3336883" y="4724606"/>
              <a:chExt cx="3831349" cy="120940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37744AE-72DA-664F-A56B-71B05ACC30D5}"/>
                      </a:ext>
                    </a:extLst>
                  </p:cNvPr>
                  <p:cNvSpPr txBox="1"/>
                  <p:nvPr/>
                </p:nvSpPr>
                <p:spPr>
                  <a:xfrm>
                    <a:off x="3336883" y="5121108"/>
                    <a:ext cx="3360343" cy="803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37744AE-72DA-664F-A56B-71B05ACC30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6883" y="5121108"/>
                    <a:ext cx="3360343" cy="8032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6250" b="-15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4B32470-8277-F54E-8D8D-6DB7EB37DDBC}"/>
                  </a:ext>
                </a:extLst>
              </p:cNvPr>
              <p:cNvGrpSpPr/>
              <p:nvPr/>
            </p:nvGrpSpPr>
            <p:grpSpPr>
              <a:xfrm rot="5400000">
                <a:off x="5284472" y="5069577"/>
                <a:ext cx="91440" cy="396240"/>
                <a:chOff x="1840450" y="3030721"/>
                <a:chExt cx="91440" cy="39624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CC842A6-CA54-1E45-86FF-C38FA90BED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40450" y="3030721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1BFD918-9BD8-7A47-B541-C5ECFF2FB0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40450" y="3183121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4E7390D-FB80-B943-ADCF-5C46230043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40450" y="3335521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B4001E-CD88-864B-89EE-EB3A3B98701C}"/>
                  </a:ext>
                </a:extLst>
              </p:cNvPr>
              <p:cNvSpPr txBox="1"/>
              <p:nvPr/>
            </p:nvSpPr>
            <p:spPr>
              <a:xfrm>
                <a:off x="4018894" y="472747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394EEF-FC73-5747-84EA-4C3D149E3CA3}"/>
                  </a:ext>
                </a:extLst>
              </p:cNvPr>
              <p:cNvSpPr txBox="1"/>
              <p:nvPr/>
            </p:nvSpPr>
            <p:spPr>
              <a:xfrm>
                <a:off x="4671624" y="472460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0E72F5-9627-8A4E-954D-D15AD476707A}"/>
                  </a:ext>
                </a:extLst>
              </p:cNvPr>
              <p:cNvSpPr txBox="1"/>
              <p:nvPr/>
            </p:nvSpPr>
            <p:spPr>
              <a:xfrm>
                <a:off x="5678037" y="4738985"/>
                <a:ext cx="4427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</a:t>
                </a:r>
                <a:r>
                  <a:rPr lang="en-US" sz="1400" dirty="0"/>
                  <a:t>-1</a:t>
                </a:r>
                <a:endParaRPr lang="en-US" sz="1400" i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B06F03-A4C1-F44A-B309-BCC2AF5C5B2D}"/>
                  </a:ext>
                </a:extLst>
              </p:cNvPr>
              <p:cNvSpPr txBox="1"/>
              <p:nvPr/>
            </p:nvSpPr>
            <p:spPr>
              <a:xfrm>
                <a:off x="6230120" y="473898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4A8ED-3F82-5849-906B-D9C930DCFC1E}"/>
                  </a:ext>
                </a:extLst>
              </p:cNvPr>
              <p:cNvSpPr txBox="1"/>
              <p:nvPr/>
            </p:nvSpPr>
            <p:spPr>
              <a:xfrm>
                <a:off x="6711354" y="504082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1F89A3-B75E-F24A-AEA6-1537AE176F57}"/>
                  </a:ext>
                </a:extLst>
              </p:cNvPr>
              <p:cNvSpPr txBox="1"/>
              <p:nvPr/>
            </p:nvSpPr>
            <p:spPr>
              <a:xfrm>
                <a:off x="6725482" y="5258302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A628DEA-A99E-DA47-8CF3-42B5E9E256E2}"/>
                  </a:ext>
                </a:extLst>
              </p:cNvPr>
              <p:cNvSpPr txBox="1"/>
              <p:nvPr/>
            </p:nvSpPr>
            <p:spPr>
              <a:xfrm>
                <a:off x="6725482" y="5626236"/>
                <a:ext cx="4427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</a:t>
                </a:r>
                <a:r>
                  <a:rPr lang="en-US" sz="1400" dirty="0"/>
                  <a:t>-1</a:t>
                </a:r>
                <a:endParaRPr lang="en-US" sz="1400" i="1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A28F0FE-1829-EB4A-B2C4-26F1D2B017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3380" y="552272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B4BE2C3-77EA-C34C-A116-DA48EC82E7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3380" y="558454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3CB6A37-C53D-CA48-8F02-575A5A0E26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3380" y="564637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6481321-DA85-2948-BB1F-FAB9E9DC308D}"/>
                    </a:ext>
                  </a:extLst>
                </p:cNvPr>
                <p:cNvSpPr txBox="1"/>
                <p:nvPr/>
              </p:nvSpPr>
              <p:spPr>
                <a:xfrm>
                  <a:off x="1944705" y="5182579"/>
                  <a:ext cx="145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/>
                    <a:t>:</a:t>
                  </a:r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6481321-DA85-2948-BB1F-FAB9E9DC3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705" y="5182579"/>
                  <a:ext cx="14516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58333" t="-21739" r="-91667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49F8FCC-043B-7246-81C5-B33F1754781F}"/>
                </a:ext>
              </a:extLst>
            </p:cNvPr>
            <p:cNvSpPr/>
            <p:nvPr/>
          </p:nvSpPr>
          <p:spPr>
            <a:xfrm>
              <a:off x="1944705" y="5200610"/>
              <a:ext cx="2749779" cy="301840"/>
            </a:xfrm>
            <a:prstGeom prst="rect">
              <a:avLst/>
            </a:prstGeom>
            <a:noFill/>
            <a:ln w="9525">
              <a:prstDash val="sysDash"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8CC5C5-AA32-D04B-8B78-96F63B01FC8B}"/>
                </a:ext>
              </a:extLst>
            </p:cNvPr>
            <p:cNvSpPr/>
            <p:nvPr/>
          </p:nvSpPr>
          <p:spPr>
            <a:xfrm>
              <a:off x="4904249" y="5510744"/>
              <a:ext cx="413220" cy="926581"/>
            </a:xfrm>
            <a:prstGeom prst="rect">
              <a:avLst/>
            </a:prstGeom>
            <a:noFill/>
            <a:ln w="9525">
              <a:prstDash val="sysDash"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84D03D3-6142-0143-BBD0-9EB8DD1D50B8}"/>
              </a:ext>
            </a:extLst>
          </p:cNvPr>
          <p:cNvSpPr txBox="1"/>
          <p:nvPr/>
        </p:nvSpPr>
        <p:spPr>
          <a:xfrm>
            <a:off x="647791" y="2403576"/>
            <a:ext cx="7625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solution is a linear combination of the eigenvectors of </a:t>
            </a:r>
            <a:r>
              <a:rPr lang="en-US" i="1" dirty="0"/>
              <a:t>A</a:t>
            </a:r>
            <a:r>
              <a:rPr lang="en-US" dirty="0"/>
              <a:t> times </a:t>
            </a:r>
            <a:r>
              <a:rPr lang="en-US" i="1" dirty="0"/>
              <a:t>e</a:t>
            </a:r>
            <a:r>
              <a:rPr lang="en-US" dirty="0"/>
              <a:t> to its eigenvalue. </a:t>
            </a:r>
          </a:p>
        </p:txBody>
      </p:sp>
    </p:spTree>
    <p:extLst>
      <p:ext uri="{BB962C8B-B14F-4D97-AF65-F5344CB8AC3E}">
        <p14:creationId xmlns:p14="http://schemas.microsoft.com/office/powerpoint/2010/main" val="426568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B27E-A017-F240-BD5C-B7C707A4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Linear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Key insights</a:t>
                </a:r>
              </a:p>
              <a:p>
                <a:r>
                  <a:rPr lang="en-US" sz="2000" dirty="0"/>
                  <a:t>The system is unstable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The system has periodicity if Re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  <a:blipFill>
                <a:blip r:embed="rId2"/>
                <a:stretch>
                  <a:fillRect l="-772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9A87B-33ED-6848-9819-03EB9C2F4F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/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×1 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blipFill>
                <a:blip r:embed="rId3"/>
                <a:stretch>
                  <a:fillRect l="-3614" t="-15385" r="-210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/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So,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blipFill>
                <a:blip r:embed="rId4"/>
                <a:stretch>
                  <a:fillRect l="-11538" t="-24000" r="-5769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/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blipFill>
                <a:blip r:embed="rId5"/>
                <a:stretch>
                  <a:fillRect l="-2878" r="-5036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/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blipFill>
                <a:blip r:embed="rId6"/>
                <a:stretch>
                  <a:fillRect l="-5063" r="-379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/>
              <p:nvPr/>
            </p:nvSpPr>
            <p:spPr>
              <a:xfrm>
                <a:off x="914400" y="2682815"/>
                <a:ext cx="5407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eigenvalue, eigenvector pairs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682815"/>
                <a:ext cx="5407378" cy="369332"/>
              </a:xfrm>
              <a:prstGeom prst="rect">
                <a:avLst/>
              </a:prstGeom>
              <a:blipFill>
                <a:blip r:embed="rId7"/>
                <a:stretch>
                  <a:fillRect l="-93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3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0C3131-697F-0E46-8D10-219820AA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for 2d 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97AA8-6AC7-DD43-89D6-596F56E0E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</p:spPr>
            <p:txBody>
              <a:bodyPr/>
              <a:lstStyle/>
              <a:p>
                <a:r>
                  <a:rPr lang="en-US" sz="2400" dirty="0"/>
                  <a:t>Linear systems can have several types of fixed points depending on the eigenvalues of </a:t>
                </a:r>
                <a:r>
                  <a:rPr lang="en-US" sz="2400" i="1" dirty="0"/>
                  <a:t>A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For 2 dimensional systems, fixed points are determined by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For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  <a:blipFill>
                <a:blip r:embed="rId3"/>
                <a:stretch>
                  <a:fillRect l="-1080" t="-3053" b="-96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C3CDE5E-8AD1-EF49-A762-67DD808501A2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68FC1B-AF8A-8849-8BCD-0314109A82DB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6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81932FCC-8843-744D-899E-4858F3F1C5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87964C-3047-C94A-B981-98B241E3244D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00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2DA6-9804-3743-8C3E-63A2108C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Linear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Where do nonlinear models arise in biochemical systems?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mass action kinetics, reaction rate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b="0" dirty="0"/>
                  <a:t>Kinetics law: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𝑘𝐴𝐵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Enzyme kinetics</a:t>
                </a:r>
              </a:p>
              <a:p>
                <a:pPr lvl="1"/>
                <a:r>
                  <a:rPr lang="en-US" dirty="0"/>
                  <a:t>Positive feedback</a:t>
                </a:r>
              </a:p>
              <a:p>
                <a:pPr lvl="1"/>
                <a:r>
                  <a:rPr lang="en-US" dirty="0"/>
                  <a:t>And much, much more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30634-FC2A-384F-9E54-2DDBFB040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2543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50034"/>
          </a:xfrm>
        </p:spPr>
        <p:txBody>
          <a:bodyPr/>
          <a:lstStyle/>
          <a:p>
            <a:r>
              <a:rPr lang="en-US" dirty="0"/>
              <a:t>Example of Nonlinear Kinetics</a:t>
            </a:r>
            <a:br>
              <a:rPr lang="en-US" dirty="0"/>
            </a:br>
            <a:r>
              <a:rPr lang="en-US" i="1" dirty="0"/>
              <a:t>Yeast adaptation to glucose scarcity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97" y="1531617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54135"/>
              </p:ext>
            </p:extLst>
          </p:nvPr>
        </p:nvGraphicFramePr>
        <p:xfrm>
          <a:off x="914400" y="34405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4404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655418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/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2"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/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326" t="-3571" r="-232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4DDB6B-F89B-814A-B0B7-1F46443F9B53}"/>
              </a:ext>
            </a:extLst>
          </p:cNvPr>
          <p:cNvSpPr txBox="1"/>
          <p:nvPr/>
        </p:nvSpPr>
        <p:spPr>
          <a:xfrm>
            <a:off x="793631" y="3449363"/>
            <a:ext cx="6745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Qualitative dynamics</a:t>
            </a:r>
          </a:p>
          <a:p>
            <a:pPr marL="342900" indent="-342900">
              <a:buAutoNum type="arabicPeriod"/>
            </a:pP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baseline="-25000" dirty="0"/>
              <a:t> </a:t>
            </a:r>
            <a:r>
              <a:rPr lang="en-US" dirty="0"/>
              <a:t>increases with both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n-US" i="1" dirty="0" err="1"/>
              <a:t>I</a:t>
            </a:r>
            <a:r>
              <a:rPr lang="en-US" baseline="-25000" dirty="0" err="1"/>
              <a:t>ext</a:t>
            </a:r>
            <a:r>
              <a:rPr lang="en-US" dirty="0"/>
              <a:t> and decreases in proportion to their concentrations.</a:t>
            </a:r>
          </a:p>
          <a:p>
            <a:pPr marL="342900" indent="-342900">
              <a:buAutoNum type="arabicPeriod"/>
            </a:pPr>
            <a:r>
              <a:rPr lang="en-US" i="1" dirty="0"/>
              <a:t>P</a:t>
            </a:r>
            <a:r>
              <a:rPr lang="en-US" dirty="0"/>
              <a:t> increases proportion to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 and decreases in proportion to </a:t>
            </a:r>
            <a:r>
              <a:rPr lang="en-US" i="1" dirty="0"/>
              <a:t>P</a:t>
            </a:r>
            <a:r>
              <a:rPr lang="en-US" dirty="0"/>
              <a:t>’s concentration.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D63F9-E7DE-CF43-BFAC-46847305DB2A}"/>
              </a:ext>
            </a:extLst>
          </p:cNvPr>
          <p:cNvSpPr/>
          <p:nvPr/>
        </p:nvSpPr>
        <p:spPr>
          <a:xfrm>
            <a:off x="818015" y="5012756"/>
            <a:ext cx="3009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Assuming </a:t>
            </a:r>
            <a:r>
              <a:rPr lang="en-US" b="1" dirty="0" err="1"/>
              <a:t>I</a:t>
            </a:r>
            <a:r>
              <a:rPr lang="en-US" b="1" baseline="-25000" dirty="0" err="1"/>
              <a:t>ext</a:t>
            </a:r>
            <a:r>
              <a:rPr lang="en-US" b="1" dirty="0"/>
              <a:t> is constant:</a:t>
            </a:r>
          </a:p>
        </p:txBody>
      </p:sp>
    </p:spTree>
    <p:extLst>
      <p:ext uri="{BB962C8B-B14F-4D97-AF65-F5344CB8AC3E}">
        <p14:creationId xmlns:p14="http://schemas.microsoft.com/office/powerpoint/2010/main" val="38458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7" grpId="0"/>
      <p:bldP spid="18" grpId="0"/>
      <p:bldP spid="16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in lac operon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94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299" t="-1786" r="-114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blipFill>
                <a:blip r:embed="rId5"/>
                <a:stretch>
                  <a:fillRect l="-2410" t="-3571" r="-241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1" y="919894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597551" y="3784260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Solving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/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blipFill>
                <a:blip r:embed="rId8"/>
                <a:stretch>
                  <a:fillRect l="-1987" r="-198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/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pPr/>
                <a:endParaRPr lang="en-US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blipFill>
                <a:blip r:embed="rId9"/>
                <a:stretch>
                  <a:fillRect l="-4301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31" t="-3448" r="-2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1031" t="-3448" r="-1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1031" t="-3448" r="-3093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4C5D949-B27F-BF4B-AB2A-FB5CFF64A1A5}"/>
              </a:ext>
            </a:extLst>
          </p:cNvPr>
          <p:cNvSpPr txBox="1"/>
          <p:nvPr/>
        </p:nvSpPr>
        <p:spPr>
          <a:xfrm>
            <a:off x="597551" y="2634363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 derivatives to 0</a:t>
            </a:r>
          </a:p>
        </p:txBody>
      </p:sp>
    </p:spTree>
    <p:extLst>
      <p:ext uri="{BB962C8B-B14F-4D97-AF65-F5344CB8AC3E}">
        <p14:creationId xmlns:p14="http://schemas.microsoft.com/office/powerpoint/2010/main" val="3402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5" grpId="0"/>
      <p:bldP spid="16" grpId="0"/>
      <p:bldP spid="17" grpId="0"/>
      <p:bldP spid="22" grpId="0"/>
      <p:bldP spid="3" grpId="0"/>
      <p:bldP spid="23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F070-FBC9-1541-8F0D-129EBB4E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Fixed Point(s)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F06DC-05B7-3445-A439-29BDDFF56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" y="1014983"/>
            <a:ext cx="7086600" cy="2203705"/>
          </a:xfrm>
        </p:spPr>
        <p:txBody>
          <a:bodyPr/>
          <a:lstStyle/>
          <a:p>
            <a:r>
              <a:rPr lang="en-US" sz="2800" dirty="0"/>
              <a:t>Characterizing means classifying the type</a:t>
            </a:r>
          </a:p>
          <a:p>
            <a:pPr lvl="1"/>
            <a:r>
              <a:rPr lang="en-US" sz="2400" dirty="0"/>
              <a:t>Stable? Unstable? Saddle? Oscillatory?</a:t>
            </a:r>
          </a:p>
          <a:p>
            <a:r>
              <a:rPr lang="en-US" sz="2800" dirty="0"/>
              <a:t>Approach: Linearization</a:t>
            </a:r>
          </a:p>
          <a:p>
            <a:pPr lvl="1"/>
            <a:r>
              <a:rPr lang="en-US" sz="2400" dirty="0"/>
              <a:t>Construct linear approximations of the differential equations at the fixed point</a:t>
            </a:r>
          </a:p>
          <a:p>
            <a:pPr lvl="1"/>
            <a:r>
              <a:rPr lang="en-US" sz="2400" dirty="0"/>
              <a:t>Calculate the trace and determinant of the </a:t>
            </a:r>
            <a:r>
              <a:rPr lang="en-US" sz="2400" i="1" dirty="0"/>
              <a:t>A</a:t>
            </a:r>
            <a:r>
              <a:rPr lang="en-US" sz="2400" dirty="0"/>
              <a:t> matrix</a:t>
            </a:r>
          </a:p>
          <a:p>
            <a:pPr lvl="1"/>
            <a:r>
              <a:rPr lang="en-US" sz="2400" dirty="0"/>
              <a:t>Use results from linear models to classify the fixed point</a:t>
            </a:r>
          </a:p>
          <a:p>
            <a:pPr lvl="2"/>
            <a:r>
              <a:rPr lang="en-US" sz="2000" dirty="0"/>
              <a:t>Works for Stable node, unstable node, saddle</a:t>
            </a:r>
          </a:p>
          <a:p>
            <a:pPr lvl="2"/>
            <a:r>
              <a:rPr lang="en-US" sz="2000" dirty="0"/>
              <a:t>Doesn’t help with center (oscillation)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34DBE-9F25-9B49-B6EF-CF21E66DE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AFAFA2-5A3C-B34D-A69E-F8A27465D5C7}"/>
              </a:ext>
            </a:extLst>
          </p:cNvPr>
          <p:cNvGrpSpPr/>
          <p:nvPr/>
        </p:nvGrpSpPr>
        <p:grpSpPr>
          <a:xfrm>
            <a:off x="6398013" y="4648199"/>
            <a:ext cx="2050275" cy="1934513"/>
            <a:chOff x="4410495" y="2417397"/>
            <a:chExt cx="4515429" cy="385137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2035D5-BAB7-264A-B621-8A54DBD63981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14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EE7FBD2E-FBF1-224B-971A-86357BF5F5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C833BF-E3E6-A54D-8BB4-7CBA43B38019}"/>
                  </a:ext>
                </a:extLst>
              </p:cNvPr>
              <p:cNvSpPr txBox="1"/>
              <p:nvPr/>
            </p:nvSpPr>
            <p:spPr>
              <a:xfrm>
                <a:off x="5037826" y="2417397"/>
                <a:ext cx="699723" cy="5208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Tr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/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blipFill>
                  <a:blip r:embed="rId3"/>
                  <a:stretch>
                    <a:fillRect l="-2381" r="-4762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/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100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1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blipFill>
                  <a:blip r:embed="rId4"/>
                  <a:stretch>
                    <a:fillRect l="-19444" t="-28571" r="-13889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/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blipFill>
                  <a:blip r:embed="rId5"/>
                  <a:stretch>
                    <a:fillRect l="-6061" t="-7143" r="-9091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88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/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blipFill>
                <a:blip r:embed="rId2"/>
                <a:stretch>
                  <a:fillRect l="-815" t="-20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/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blipFill>
                <a:blip r:embed="rId3"/>
                <a:stretch>
                  <a:fillRect l="-1205" t="-2174" r="-80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08B84AB-B941-9842-8BEC-7C406944D9CA}"/>
              </a:ext>
            </a:extLst>
          </p:cNvPr>
          <p:cNvSpPr txBox="1"/>
          <p:nvPr/>
        </p:nvSpPr>
        <p:spPr>
          <a:xfrm>
            <a:off x="472094" y="2513149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Find a matrix </a:t>
            </a:r>
            <a:r>
              <a:rPr lang="en-US" sz="2000" i="1" dirty="0"/>
              <a:t>A</a:t>
            </a:r>
            <a:r>
              <a:rPr lang="en-US" sz="2000" dirty="0"/>
              <a:t> such that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/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blipFill>
                <a:blip r:embed="rId4"/>
                <a:stretch>
                  <a:fillRect t="-114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/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blipFill>
                <a:blip r:embed="rId5"/>
                <a:stretch>
                  <a:fillRect l="-2033" t="-6522" r="-8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/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blipFill>
                <a:blip r:embed="rId6"/>
                <a:stretch>
                  <a:fillRect l="-1215" t="-4348" r="-81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E9F2E15-D7E1-CF42-8C2C-15F842EBF743}"/>
              </a:ext>
            </a:extLst>
          </p:cNvPr>
          <p:cNvSpPr txBox="1"/>
          <p:nvPr/>
        </p:nvSpPr>
        <p:spPr>
          <a:xfrm>
            <a:off x="533054" y="3232477"/>
            <a:ext cx="330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Taylor series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/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blipFill>
                <a:blip r:embed="rId7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402057C-0BD5-4749-8716-68D5C6F0D116}"/>
              </a:ext>
            </a:extLst>
          </p:cNvPr>
          <p:cNvSpPr txBox="1"/>
          <p:nvPr/>
        </p:nvSpPr>
        <p:spPr>
          <a:xfrm>
            <a:off x="4543758" y="326276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Jacobian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/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b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blipFill>
                <a:blip r:embed="rId8"/>
                <a:stretch>
                  <a:fillRect l="-245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96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/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blipFill>
                <a:blip r:embed="rId2"/>
                <a:stretch>
                  <a:fillRect l="-2899" t="-2128" r="-2174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/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blipFill>
                <a:blip r:embed="rId3"/>
                <a:stretch>
                  <a:fillRect l="-2649" t="-2128" r="-198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/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blipFill>
                <a:blip r:embed="rId4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/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pPr/>
                <a:endParaRPr lang="en-US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blipFill>
                <a:blip r:embed="rId5"/>
                <a:stretch>
                  <a:fillRect l="-4286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294703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4167" r="-20571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8592" t="-4167" r="-10281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1429" t="-4167" r="-4286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/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−6.00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blipFill>
                <a:blip r:embed="rId7"/>
                <a:stretch>
                  <a:fillRect l="-246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/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𝑑𝑒𝑡𝐴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=2.95,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blipFill>
                <a:blip r:embed="rId8"/>
                <a:stretch>
                  <a:fillRect l="-1493" r="-111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319CF1-0B39-5049-93D8-CEC7D216EBE1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E4F7CB-98D4-6D4C-B6D2-5A2CD52FCA37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33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134F0C52-D05F-D14C-8BCA-0D8C0A6D3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1D8EFC-A273-F247-AF4A-4CA45146A3B3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/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=42.25, 4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blipFill>
                <a:blip r:embed="rId13"/>
                <a:stretch>
                  <a:fillRect l="-565" t="-4348" r="-169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469456B-3CCE-DA47-A65B-0A8B57AA5F74}"/>
              </a:ext>
            </a:extLst>
          </p:cNvPr>
          <p:cNvSpPr txBox="1"/>
          <p:nvPr/>
        </p:nvSpPr>
        <p:spPr>
          <a:xfrm>
            <a:off x="3967852" y="605161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Linearization indicates a stable node!</a:t>
            </a:r>
          </a:p>
        </p:txBody>
      </p:sp>
    </p:spTree>
    <p:extLst>
      <p:ext uri="{BB962C8B-B14F-4D97-AF65-F5344CB8AC3E}">
        <p14:creationId xmlns:p14="http://schemas.microsoft.com/office/powerpoint/2010/main" val="18773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23" grpId="0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0" r="-49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930152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1930152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9443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6301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759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90" r="-202381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410" r="-104819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r="-3571" b="-2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904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F7DA7-4357-164E-831E-DE5F073469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426BE3B-7D54-0E4F-B9A3-2DE77576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591" y="302846"/>
            <a:ext cx="1873775" cy="8393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BDD8D6-3546-CC4B-8EAB-CB1F1D905E75}"/>
              </a:ext>
            </a:extLst>
          </p:cNvPr>
          <p:cNvSpPr/>
          <p:nvPr/>
        </p:nvSpPr>
        <p:spPr>
          <a:xfrm>
            <a:off x="336711" y="944129"/>
            <a:ext cx="77404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J0: $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External_glucose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Glucose; J0_inputFlux;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J1: Glucose + 2 ATP =&gt; fructose_1_6_bisphosphate + 2 ADP; </a:t>
            </a:r>
            <a:r>
              <a:rPr lang="en-US" sz="1200" b="1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*Glucose*ATP*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(1/(1 + (ATP/J1_Ki)^J1_n));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J2: fructose_1_6_bisphosphate =&gt; glyceraldehyde_3_phosphate +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glyceraldehyde_3_phosphate; J2_k*fructose_1_6_bisphosphate;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J3: glyceraldehyde_3_phosphate + NADH =&gt; NAD + $Glycerol;  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J3_k*glyceraldehyde_3_phosphate*NADH;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J4: glyceraldehyde_3_phosphate + ADP + NAD =&gt; ATP + glycerate_3_phosphate + NADH;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(J4_kg*J4_kp*glyceraldehyde_3_phosphate*NAD*ADP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J4_ka*J4_kk*glycerate_3_phosphate*ATP*NADH)/(J4_ka*NADH + J4_kp*ADP);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J5: glycerate_3_phosphate + ADP =&gt; ATP + pyruvate; J5_k*glycerate_3_phosphate*ADP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J6: pyruvate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J6_k*pyruvate;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J7: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NADH =&gt; NAD + $ethanol; J7_k*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*NADH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J8: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J8_k1*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J8_k2*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J9: ATP =&gt; ADP; J9_k*ATP;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J10: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$Sink; J10_k*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5013A3-F53B-554D-B3CC-EE7D6E2E0AD7}"/>
              </a:ext>
            </a:extLst>
          </p:cNvPr>
          <p:cNvSpPr txBox="1">
            <a:spLocks/>
          </p:cNvSpPr>
          <p:nvPr/>
        </p:nvSpPr>
        <p:spPr>
          <a:xfrm>
            <a:off x="308065" y="267677"/>
            <a:ext cx="4927227" cy="8382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r>
              <a:rPr lang="en-US"/>
              <a:t>Kinetics in Wolf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13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06FB-BDFF-4B49-9836-B455D5F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Effect of Simulation Parameters (Wolf)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D5F09-3884-7248-B34D-AD2BE8AEE3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A33C77-D7C9-D841-852F-0597308F534C}"/>
              </a:ext>
            </a:extLst>
          </p:cNvPr>
          <p:cNvSpPr/>
          <p:nvPr/>
        </p:nvSpPr>
        <p:spPr>
          <a:xfrm>
            <a:off x="344424" y="1028343"/>
            <a:ext cx="306628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J0_inputFlux = 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J1_k1 = 550;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J1_Ki = 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J1_n = 4;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J2_k = 9.8;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J3_k = 85.7;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J4_kg = 323.8;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J4_kp = 76411.1;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J4_ka = 57823.1;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J4_kk = 23.7;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J5_k = 80;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J6_k = 9.7;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J7_k = 2000;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J8_k1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J8_k2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J9_k = 28;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J10_k = 80;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52D0CAEF-7EEE-6846-B90A-146FB4FF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98" y="2329232"/>
            <a:ext cx="4045966" cy="1370032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A9E005B-4A3A-E344-8293-FCC67445D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998" y="3799668"/>
            <a:ext cx="3872323" cy="137003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2A2F60-ED6A-554A-980F-713718D35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998" y="5179832"/>
            <a:ext cx="3760541" cy="1370032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094251A9-8FCE-5844-92AC-AA2C678E9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998" y="967716"/>
            <a:ext cx="3815900" cy="1372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5B6679-51B4-1247-B5C7-6C2CE8C9BAA6}"/>
              </a:ext>
            </a:extLst>
          </p:cNvPr>
          <p:cNvSpPr txBox="1"/>
          <p:nvPr/>
        </p:nvSpPr>
        <p:spPr>
          <a:xfrm>
            <a:off x="7818010" y="122529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67A48-325E-444C-981B-D57F30D1DAD9}"/>
              </a:ext>
            </a:extLst>
          </p:cNvPr>
          <p:cNvSpPr txBox="1"/>
          <p:nvPr/>
        </p:nvSpPr>
        <p:spPr>
          <a:xfrm>
            <a:off x="7585756" y="7101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846D67-CFB1-7741-ABDC-C5538107C805}"/>
              </a:ext>
            </a:extLst>
          </p:cNvPr>
          <p:cNvSpPr txBox="1"/>
          <p:nvPr/>
        </p:nvSpPr>
        <p:spPr>
          <a:xfrm>
            <a:off x="7818010" y="253898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5DA7D-5527-8F47-A7A3-004C84652BFB}"/>
              </a:ext>
            </a:extLst>
          </p:cNvPr>
          <p:cNvSpPr txBox="1"/>
          <p:nvPr/>
        </p:nvSpPr>
        <p:spPr>
          <a:xfrm>
            <a:off x="7818010" y="52699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1DCC0-2E36-8148-B1AB-C8E1D4144F57}"/>
              </a:ext>
            </a:extLst>
          </p:cNvPr>
          <p:cNvSpPr txBox="1"/>
          <p:nvPr/>
        </p:nvSpPr>
        <p:spPr>
          <a:xfrm>
            <a:off x="7818010" y="393063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700</a:t>
            </a:r>
          </a:p>
        </p:txBody>
      </p:sp>
    </p:spTree>
    <p:extLst>
      <p:ext uri="{BB962C8B-B14F-4D97-AF65-F5344CB8AC3E}">
        <p14:creationId xmlns:p14="http://schemas.microsoft.com/office/powerpoint/2010/main" val="361650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CA6986-AEF9-1342-A0AB-7BACA2DF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2" y="3624702"/>
            <a:ext cx="8316268" cy="18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3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7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14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1421765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3484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0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78644-F75D-AF42-8DC8-16919DDB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6A0D7-3F15-9947-8414-470044D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ODE (deterministic) models</a:t>
            </a:r>
          </a:p>
          <a:p>
            <a:pPr lvl="1"/>
            <a:r>
              <a:rPr lang="en-US" dirty="0"/>
              <a:t>From reactions to differential equations</a:t>
            </a:r>
          </a:p>
          <a:p>
            <a:pPr lvl="1"/>
            <a:r>
              <a:rPr lang="en-US" dirty="0"/>
              <a:t>Solving linear ODEs</a:t>
            </a:r>
          </a:p>
          <a:p>
            <a:pPr lvl="1"/>
            <a:r>
              <a:rPr lang="en-US" dirty="0"/>
              <a:t>Calculating fixed points</a:t>
            </a:r>
          </a:p>
          <a:p>
            <a:pPr lvl="1"/>
            <a:r>
              <a:rPr lang="en-US" dirty="0"/>
              <a:t>Types of fixed points</a:t>
            </a:r>
          </a:p>
          <a:p>
            <a:pPr lvl="1"/>
            <a:r>
              <a:rPr lang="en-US" dirty="0"/>
              <a:t>Phase portraits</a:t>
            </a:r>
          </a:p>
          <a:p>
            <a:r>
              <a:rPr lang="en-US" dirty="0"/>
              <a:t>Stochastic models</a:t>
            </a:r>
          </a:p>
          <a:p>
            <a:pPr lvl="1"/>
            <a:r>
              <a:rPr lang="en-US" dirty="0"/>
              <a:t>How probabilities are obtained from states and transition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4C77F-3B7E-3145-A140-DC649FF2A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66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2270-4D79-7047-8BF1-83AB2027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Glycolytic Oscillations in Yeast*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E9F8B-E6DC-AE4A-BCF0-F20DC25E9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A94D72-698E-3146-9F72-966DB86B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4" y="1398917"/>
            <a:ext cx="2764590" cy="492568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58B0D5-3737-1F46-827F-4E560690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7" y="2053086"/>
            <a:ext cx="4641114" cy="2078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B32CE-4189-2245-AAEA-11305B82ADDC}"/>
              </a:ext>
            </a:extLst>
          </p:cNvPr>
          <p:cNvSpPr txBox="1"/>
          <p:nvPr/>
        </p:nvSpPr>
        <p:spPr>
          <a:xfrm>
            <a:off x="3976777" y="4465462"/>
            <a:ext cx="34483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develop this model?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reactions?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kinetics?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parameter values?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evaluate?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interpret?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EE607-1A46-514C-8B48-D3EC08B13DAC}"/>
              </a:ext>
            </a:extLst>
          </p:cNvPr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*Wolf, J. of </a:t>
            </a:r>
            <a:r>
              <a:rPr lang="en-US" sz="1400" dirty="0" err="1"/>
              <a:t>Biochem</a:t>
            </a:r>
            <a:r>
              <a:rPr lang="en-US" sz="1400" dirty="0"/>
              <a:t>., 2000.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B6254-B16D-CE40-8D02-C0BEE16E39D7}"/>
              </a:ext>
            </a:extLst>
          </p:cNvPr>
          <p:cNvSpPr txBox="1"/>
          <p:nvPr/>
        </p:nvSpPr>
        <p:spPr>
          <a:xfrm>
            <a:off x="655608" y="966162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Reaction Network: Interactions between a collection of chemical species.</a:t>
            </a:r>
          </a:p>
        </p:txBody>
      </p:sp>
    </p:spTree>
    <p:extLst>
      <p:ext uri="{BB962C8B-B14F-4D97-AF65-F5344CB8AC3E}">
        <p14:creationId xmlns:p14="http://schemas.microsoft.com/office/powerpoint/2010/main" val="5709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Systems*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32866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system in which a function describes the time dependence of a point in a geometrical space.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Examples include the mathematical models that describe: (a) the swinging of a clock pendulum, (b) the flow of water in a pipe, and (c) the number of fish each springtime in a lake.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182A-2ECA-8647-8BAB-6791BB85DFC3}"/>
              </a:ext>
            </a:extLst>
          </p:cNvPr>
          <p:cNvSpPr txBox="1"/>
          <p:nvPr/>
        </p:nvSpPr>
        <p:spPr>
          <a:xfrm>
            <a:off x="1447800" y="61722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*Wikipedia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C529D-EA27-CD46-AE71-F58ED1C3B395}"/>
              </a:ext>
            </a:extLst>
          </p:cNvPr>
          <p:cNvSpPr txBox="1"/>
          <p:nvPr/>
        </p:nvSpPr>
        <p:spPr>
          <a:xfrm>
            <a:off x="457199" y="4980475"/>
            <a:ext cx="8048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Reaction networks are dynamical systems.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472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Reactions to Dynamical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Reaction Network</a:t>
                </a:r>
              </a:p>
              <a:p>
                <a:pPr marL="457200" lvl="1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r>
                  <a:rPr lang="en-US" sz="2800" b="1" dirty="0"/>
                  <a:t>Mass action kinetics</a:t>
                </a:r>
                <a:endParaRPr lang="en-US" sz="2800" dirty="0"/>
              </a:p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pPr marL="0" indent="0">
                  <a:buNone/>
                </a:pPr>
                <a:r>
                  <a:rPr lang="en-US" sz="2800" b="1" dirty="0"/>
                  <a:t>Conservation Law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i="1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  <a:blipFill>
                <a:blip r:embed="rId3"/>
                <a:stretch>
                  <a:fillRect l="-1698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92F210-3874-8744-B604-FB49B6A1AF6C}"/>
              </a:ext>
            </a:extLst>
          </p:cNvPr>
          <p:cNvGrpSpPr/>
          <p:nvPr/>
        </p:nvGrpSpPr>
        <p:grpSpPr>
          <a:xfrm>
            <a:off x="924691" y="1400525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FF74EBE-9F7B-A64C-AEB8-C187A3B5557D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16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8C12DD64-A80F-CB4B-A3D3-21217E6683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/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blipFill>
                <a:blip r:embed="rId9"/>
                <a:stretch>
                  <a:fillRect l="-33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0DB2DE9F-062D-D04C-B7DD-379C47D823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756" y="1724385"/>
            <a:ext cx="3278737" cy="31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7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742518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/>
              <p:nvPr/>
            </p:nvSpPr>
            <p:spPr>
              <a:xfrm>
                <a:off x="283464" y="2199952"/>
                <a:ext cx="576986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”Autonomous system” – dynamics depend are </a:t>
                </a:r>
                <a:r>
                  <a:rPr lang="en-US" sz="2000" i="1" dirty="0"/>
                  <a:t>not</a:t>
                </a:r>
                <a:r>
                  <a:rPr lang="en-US" sz="2000" dirty="0"/>
                  <a:t> a explicit function of time.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Although there are two chemical species, this is a 1-dimensional system.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steady state values are particularly interesting in reaction networks.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Suffices to consider the steady state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system is linear.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64" y="2199952"/>
                <a:ext cx="5769864" cy="2554545"/>
              </a:xfrm>
              <a:prstGeom prst="rect">
                <a:avLst/>
              </a:prstGeom>
              <a:blipFill>
                <a:blip r:embed="rId8"/>
                <a:stretch>
                  <a:fillRect l="-879" t="-1485" b="-3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  <a:blipFill>
                <a:blip r:embed="rId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A05A3DFD-B2DB-7144-B9D9-6AB818DCB121}"/>
              </a:ext>
            </a:extLst>
          </p:cNvPr>
          <p:cNvGrpSpPr/>
          <p:nvPr/>
        </p:nvGrpSpPr>
        <p:grpSpPr>
          <a:xfrm>
            <a:off x="5958039" y="742518"/>
            <a:ext cx="2690258" cy="2494458"/>
            <a:chOff x="307728" y="1620869"/>
            <a:chExt cx="3290092" cy="3128566"/>
          </a:xfrm>
        </p:grpSpPr>
        <p:pic>
          <p:nvPicPr>
            <p:cNvPr id="30" name="Picture 29" descr="Chart&#10;&#10;Description automatically generated">
              <a:extLst>
                <a:ext uri="{FF2B5EF4-FFF2-40B4-BE49-F238E27FC236}">
                  <a16:creationId xmlns:a16="http://schemas.microsoft.com/office/drawing/2014/main" id="{3B420D1F-AAC3-974F-A38D-A69F0543A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7728" y="1620869"/>
              <a:ext cx="3278737" cy="3128566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95B09D7-DB82-874A-8BB8-7E26244CC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881" y="3118449"/>
              <a:ext cx="2662566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71AC967-8D33-4249-9BD9-3A785DDE531E}"/>
                    </a:ext>
                  </a:extLst>
                </p:cNvPr>
                <p:cNvSpPr txBox="1"/>
                <p:nvPr/>
              </p:nvSpPr>
              <p:spPr>
                <a:xfrm>
                  <a:off x="1064334" y="3405940"/>
                  <a:ext cx="2533486" cy="3860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Steady state value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71AC967-8D33-4249-9BD9-3A785DDE5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334" y="3405940"/>
                  <a:ext cx="2533486" cy="386016"/>
                </a:xfrm>
                <a:prstGeom prst="rect">
                  <a:avLst/>
                </a:prstGeom>
                <a:blipFill>
                  <a:blip r:embed="rId11"/>
                  <a:stretch>
                    <a:fillRect l="-606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CF76E17-3D35-AA42-895E-43C298320B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08033" y="3185152"/>
              <a:ext cx="437131" cy="3027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367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Time Series to Phase Portrait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6EF755D-3778-6E46-8798-110A7486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64" y="1539548"/>
            <a:ext cx="3746602" cy="27264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647632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3B420D1F-AAC3-974F-A38D-A69F0543A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34" y="1405211"/>
            <a:ext cx="3278737" cy="3128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30A125-19BD-A141-BB0E-62D5FC633991}"/>
              </a:ext>
            </a:extLst>
          </p:cNvPr>
          <p:cNvSpPr txBox="1"/>
          <p:nvPr/>
        </p:nvSpPr>
        <p:spPr>
          <a:xfrm>
            <a:off x="506134" y="4578873"/>
            <a:ext cx="82189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Phase Portraits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1-dimensional system: Plot derivative of state variable against its value.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Possible because system is autonomous.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Fixed point </a:t>
            </a:r>
            <a:r>
              <a:rPr lang="en-US" dirty="0"/>
              <a:t>occurs when plot intersects y =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point is stable (</a:t>
            </a:r>
            <a:r>
              <a:rPr lang="en-US" b="1" dirty="0"/>
              <a:t>steady state</a:t>
            </a:r>
            <a:r>
              <a:rPr lang="en-US" dirty="0"/>
              <a:t>) if movement away results in going back.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  <a:blipFill>
                <a:blip r:embed="rId10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CBA04-EE33-F444-AEF2-E5F8A62BBD4E}"/>
              </a:ext>
            </a:extLst>
          </p:cNvPr>
          <p:cNvCxnSpPr>
            <a:cxnSpLocks/>
          </p:cNvCxnSpPr>
          <p:nvPr/>
        </p:nvCxnSpPr>
        <p:spPr>
          <a:xfrm>
            <a:off x="6764565" y="2631059"/>
            <a:ext cx="0" cy="128234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5B09D7-DB82-874A-8BB8-7E26244CCB7D}"/>
              </a:ext>
            </a:extLst>
          </p:cNvPr>
          <p:cNvCxnSpPr>
            <a:cxnSpLocks/>
          </p:cNvCxnSpPr>
          <p:nvPr/>
        </p:nvCxnSpPr>
        <p:spPr>
          <a:xfrm flipH="1">
            <a:off x="1012287" y="2902791"/>
            <a:ext cx="266256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/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Steady state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blipFill>
                <a:blip r:embed="rId11"/>
                <a:stretch>
                  <a:fillRect l="-1613" t="-740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F76E17-3D35-AA42-895E-43C298320B14}"/>
              </a:ext>
            </a:extLst>
          </p:cNvPr>
          <p:cNvCxnSpPr>
            <a:cxnSpLocks/>
          </p:cNvCxnSpPr>
          <p:nvPr/>
        </p:nvCxnSpPr>
        <p:spPr>
          <a:xfrm flipH="1" flipV="1">
            <a:off x="1906439" y="2969494"/>
            <a:ext cx="437131" cy="30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C11F42-9C0B-034F-B868-EB4731E3D181}"/>
              </a:ext>
            </a:extLst>
          </p:cNvPr>
          <p:cNvCxnSpPr/>
          <p:nvPr/>
        </p:nvCxnSpPr>
        <p:spPr>
          <a:xfrm>
            <a:off x="6211019" y="3830126"/>
            <a:ext cx="457200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5B74AF-2B86-EF40-8DF0-E67CF10736D3}"/>
              </a:ext>
            </a:extLst>
          </p:cNvPr>
          <p:cNvCxnSpPr>
            <a:cxnSpLocks/>
          </p:cNvCxnSpPr>
          <p:nvPr/>
        </p:nvCxnSpPr>
        <p:spPr>
          <a:xfrm flipH="1">
            <a:off x="6840749" y="3831838"/>
            <a:ext cx="457199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/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/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=0.44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blipFill>
                <a:blip r:embed="rId5"/>
                <a:stretch>
                  <a:fillRect l="-1818" t="-4167" r="-121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/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blipFill>
                <a:blip r:embed="rId6"/>
                <a:stretch>
                  <a:fillRect l="-1429" t="-4762" r="-214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  <a:blipFill>
                <a:blip r:embed="rId7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255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30A5-18CA-504D-BA18-76C7EEDF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Pathway is a Linear System</a:t>
            </a:r>
            <a:br>
              <a:rPr lang="en-US" dirty="0"/>
            </a:br>
            <a:r>
              <a:rPr lang="en-US" dirty="0"/>
              <a:t>(With Mass Action Kinetics)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82CC-1AEE-DE4A-92ED-7FB769C45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/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blipFill>
                <a:blip r:embed="rId4"/>
                <a:stretch>
                  <a:fillRect l="-70000" r="-120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0DAD800-5B29-364F-8983-62363E298A37}"/>
              </a:ext>
            </a:extLst>
          </p:cNvPr>
          <p:cNvGrpSpPr/>
          <p:nvPr/>
        </p:nvGrpSpPr>
        <p:grpSpPr>
          <a:xfrm>
            <a:off x="678613" y="4123926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0000" r="-31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C09337-B324-F04C-A3B4-7FD3AB50C566}"/>
              </a:ext>
            </a:extLst>
          </p:cNvPr>
          <p:cNvGrpSpPr/>
          <p:nvPr/>
        </p:nvGrpSpPr>
        <p:grpSpPr>
          <a:xfrm>
            <a:off x="1840450" y="3407754"/>
            <a:ext cx="91440" cy="396240"/>
            <a:chOff x="1840450" y="3030721"/>
            <a:chExt cx="91440" cy="3962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E6BF5C-49B8-874A-99C2-B44C0D332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3AB035-D630-3B46-9CD2-61DCF33CC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C0DB29-49F1-0146-8BCD-28B1D5A3C1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/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blipFill>
                <a:blip r:embed="rId7"/>
                <a:stretch>
                  <a:fillRect l="-3546" t="-3571" r="-70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/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blipFill>
                <a:blip r:embed="rId8"/>
                <a:stretch>
                  <a:fillRect l="-1235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5F3F9F6-320C-1341-8824-C4B7A34AD6A3}"/>
              </a:ext>
            </a:extLst>
          </p:cNvPr>
          <p:cNvSpPr txBox="1"/>
          <p:nvPr/>
        </p:nvSpPr>
        <p:spPr>
          <a:xfrm>
            <a:off x="816634" y="1846052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0E4A3-2A7C-7B4E-B5A9-93EA3388CBA4}"/>
              </a:ext>
            </a:extLst>
          </p:cNvPr>
          <p:cNvSpPr txBox="1"/>
          <p:nvPr/>
        </p:nvSpPr>
        <p:spPr>
          <a:xfrm>
            <a:off x="4111030" y="1840527"/>
            <a:ext cx="2832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Differential Equations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F58E7F-5CD3-8B4C-BE63-560D70B154A2}"/>
              </a:ext>
            </a:extLst>
          </p:cNvPr>
          <p:cNvGrpSpPr/>
          <p:nvPr/>
        </p:nvGrpSpPr>
        <p:grpSpPr>
          <a:xfrm>
            <a:off x="4572000" y="3407754"/>
            <a:ext cx="91440" cy="396240"/>
            <a:chOff x="1840450" y="3030721"/>
            <a:chExt cx="91440" cy="3962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9F36B9-158A-9B4F-9C9D-250AA6F32A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297FA9-3144-D94F-84C6-1F94DB94E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226ED0-6337-4843-9DC0-A5C007F2D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157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154813</TotalTime>
  <Words>2283</Words>
  <Application>Microsoft Macintosh PowerPoint</Application>
  <PresentationFormat>On-screen Show (4:3)</PresentationFormat>
  <Paragraphs>387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 Lecture 2: Reaction Networks as  Dynamical Systems  </vt:lpstr>
      <vt:lpstr>G.P.E. Box (Famous Statistician)</vt:lpstr>
      <vt:lpstr>Glycolytic Oscillations in Yeast*</vt:lpstr>
      <vt:lpstr>Dynamical Systems*</vt:lpstr>
      <vt:lpstr>From Reactions to Dynamical System</vt:lpstr>
      <vt:lpstr>Observations</vt:lpstr>
      <vt:lpstr>From Time Series to Phase Portrait</vt:lpstr>
      <vt:lpstr>Calculating Fixed Points</vt:lpstr>
      <vt:lpstr>Linear Pathway is a Linear System (With Mass Action Kinetics)</vt:lpstr>
      <vt:lpstr>Linear Differential Equations</vt:lpstr>
      <vt:lpstr>Solving Linear Systems</vt:lpstr>
      <vt:lpstr>Fixed Points for 2d Linear Systems</vt:lpstr>
      <vt:lpstr>Beyond Linear Models</vt:lpstr>
      <vt:lpstr>Example of Nonlinear Kinetics Yeast adaptation to glucose scarcity</vt:lpstr>
      <vt:lpstr>Modeling the lac Operon</vt:lpstr>
      <vt:lpstr>Fixed Points in lac operon Model </vt:lpstr>
      <vt:lpstr>Characterizing Fixed Point(s)</vt:lpstr>
      <vt:lpstr>Linearization: 1</vt:lpstr>
      <vt:lpstr>Linearization: 2</vt:lpstr>
      <vt:lpstr>Phase Portrait For lac Operon Model</vt:lpstr>
      <vt:lpstr>PowerPoint Presentation</vt:lpstr>
      <vt:lpstr>Effect of Simulation Parameters (Wolf)</vt:lpstr>
      <vt:lpstr>Stochastic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Key Concepts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2478</cp:revision>
  <dcterms:created xsi:type="dcterms:W3CDTF">2008-11-04T22:35:39Z</dcterms:created>
  <dcterms:modified xsi:type="dcterms:W3CDTF">2020-12-31T01:46:43Z</dcterms:modified>
</cp:coreProperties>
</file>